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61" r:id="rId2"/>
    <p:sldId id="256" r:id="rId3"/>
    <p:sldId id="257" r:id="rId4"/>
    <p:sldId id="258" r:id="rId5"/>
    <p:sldId id="259" r:id="rId6"/>
    <p:sldId id="260" r:id="rId7"/>
    <p:sldId id="262" r:id="rId8"/>
    <p:sldId id="263" r:id="rId9"/>
    <p:sldId id="264" r:id="rId10"/>
    <p:sldId id="272" r:id="rId11"/>
    <p:sldId id="265" r:id="rId12"/>
    <p:sldId id="266" r:id="rId13"/>
    <p:sldId id="267" r:id="rId14"/>
    <p:sldId id="270" r:id="rId15"/>
    <p:sldId id="268" r:id="rId16"/>
    <p:sldId id="269" r:id="rId17"/>
    <p:sldId id="280" r:id="rId18"/>
    <p:sldId id="273" r:id="rId19"/>
    <p:sldId id="274" r:id="rId20"/>
    <p:sldId id="275" r:id="rId21"/>
    <p:sldId id="276" r:id="rId22"/>
  </p:sldIdLst>
  <p:sldSz cx="12192000" cy="6858000"/>
  <p:notesSz cx="6858000" cy="9144000"/>
  <p:custShowLst>
    <p:custShow name="Custom Show 1" id="0">
      <p:sldLst>
        <p:sld r:id="rId2"/>
        <p:sld r:id="rId3"/>
        <p:sld r:id="rId4"/>
        <p:sld r:id="rId5"/>
        <p:sld r:id="rId6"/>
        <p:sld r:id="rId7"/>
        <p:sld r:id="rId8"/>
        <p:sld r:id="rId9"/>
        <p:sld r:id="rId11"/>
        <p:sld r:id="rId10"/>
        <p:sld r:id="rId12"/>
        <p:sld r:id="rId13"/>
        <p:sld r:id="rId14"/>
        <p:sld r:id="rId16"/>
        <p:sld r:id="rId17"/>
        <p:sld r:id="rId15"/>
        <p:sld r:id="rId19"/>
        <p:sld r:id="rId20"/>
        <p:sld r:id="rId21"/>
        <p:sld r:id="rId2"/>
        <p:sld r:id="rId3"/>
        <p:sld r:id="rId4"/>
        <p:sld r:id="rId5"/>
        <p:sld r:id="rId6"/>
        <p:sld r:id="rId7"/>
        <p:sld r:id="rId8"/>
        <p:sld r:id="rId9"/>
        <p:sld r:id="rId11"/>
        <p:sld r:id="rId10"/>
        <p:sld r:id="rId12"/>
        <p:sld r:id="rId13"/>
        <p:sld r:id="rId14"/>
        <p:sld r:id="rId16"/>
        <p:sld r:id="rId17"/>
        <p:sld r:id="rId15"/>
        <p:sld r:id="rId19"/>
        <p:sld r:id="rId20"/>
        <p:sld r:id="rId2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6D6"/>
    <a:srgbClr val="FF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da Wilde" userId="5288666c1ee02392" providerId="LiveId" clId="{D4FB0978-A48C-4EC1-AC52-EA4A1D8236BD}"/>
    <pc:docChg chg="modSld">
      <pc:chgData name="Vonda Wilde" userId="5288666c1ee02392" providerId="LiveId" clId="{D4FB0978-A48C-4EC1-AC52-EA4A1D8236BD}" dt="2024-09-11T12:34:28.406" v="0" actId="20577"/>
      <pc:docMkLst>
        <pc:docMk/>
      </pc:docMkLst>
      <pc:sldChg chg="modSp mod">
        <pc:chgData name="Vonda Wilde" userId="5288666c1ee02392" providerId="LiveId" clId="{D4FB0978-A48C-4EC1-AC52-EA4A1D8236BD}" dt="2024-09-11T12:34:28.406" v="0" actId="20577"/>
        <pc:sldMkLst>
          <pc:docMk/>
          <pc:sldMk cId="264039858" sldId="259"/>
        </pc:sldMkLst>
        <pc:spChg chg="mod">
          <ac:chgData name="Vonda Wilde" userId="5288666c1ee02392" providerId="LiveId" clId="{D4FB0978-A48C-4EC1-AC52-EA4A1D8236BD}" dt="2024-09-11T12:34:28.406" v="0" actId="20577"/>
          <ac:spMkLst>
            <pc:docMk/>
            <pc:sldMk cId="264039858" sldId="259"/>
            <ac:spMk id="3" creationId="{84820828-25B2-C4F4-B4F3-856F096E44C2}"/>
          </ac:spMkLst>
        </pc:spChg>
      </pc:sldChg>
    </pc:docChg>
  </pc:docChgLst>
  <pc:docChgLst>
    <pc:chgData name="Catholic Outreach" userId="6d8fa594f36383d1" providerId="LiveId" clId="{4AD54122-D344-4EF1-9291-481FD83C2747}"/>
    <pc:docChg chg="modShowInfo">
      <pc:chgData name="Catholic Outreach" userId="6d8fa594f36383d1" providerId="LiveId" clId="{4AD54122-D344-4EF1-9291-481FD83C2747}" dt="2024-05-07T15:50:45.288" v="0" actId="2744"/>
      <pc:docMkLst>
        <pc:docMk/>
      </pc:docMkLst>
    </pc:docChg>
  </pc:docChgLst>
  <pc:docChgLst>
    <pc:chgData name="Catholic Outreach" userId="6d8fa594f36383d1" providerId="LiveId" clId="{53552ACB-5A30-4F08-977E-80F93A888C44}"/>
    <pc:docChg chg="modSld">
      <pc:chgData name="Catholic Outreach" userId="6d8fa594f36383d1" providerId="LiveId" clId="{53552ACB-5A30-4F08-977E-80F93A888C44}" dt="2024-05-07T02:31:52.277" v="24" actId="20577"/>
      <pc:docMkLst>
        <pc:docMk/>
      </pc:docMkLst>
      <pc:sldChg chg="modSp mod">
        <pc:chgData name="Catholic Outreach" userId="6d8fa594f36383d1" providerId="LiveId" clId="{53552ACB-5A30-4F08-977E-80F93A888C44}" dt="2024-05-07T02:31:52.277" v="24" actId="20577"/>
        <pc:sldMkLst>
          <pc:docMk/>
          <pc:sldMk cId="2110637543" sldId="267"/>
        </pc:sldMkLst>
        <pc:spChg chg="mod">
          <ac:chgData name="Catholic Outreach" userId="6d8fa594f36383d1" providerId="LiveId" clId="{53552ACB-5A30-4F08-977E-80F93A888C44}" dt="2024-05-07T02:31:52.277" v="24" actId="20577"/>
          <ac:spMkLst>
            <pc:docMk/>
            <pc:sldMk cId="2110637543" sldId="267"/>
            <ac:spMk id="2" creationId="{35C6B10E-7FEC-87BF-4F47-8D6637F5F78B}"/>
          </ac:spMkLst>
        </pc:spChg>
      </pc:sldChg>
      <pc:sldChg chg="modSp mod">
        <pc:chgData name="Catholic Outreach" userId="6d8fa594f36383d1" providerId="LiveId" clId="{53552ACB-5A30-4F08-977E-80F93A888C44}" dt="2024-05-07T02:31:01.005" v="10" actId="20577"/>
        <pc:sldMkLst>
          <pc:docMk/>
          <pc:sldMk cId="2236646467" sldId="272"/>
        </pc:sldMkLst>
        <pc:graphicFrameChg chg="modGraphic">
          <ac:chgData name="Catholic Outreach" userId="6d8fa594f36383d1" providerId="LiveId" clId="{53552ACB-5A30-4F08-977E-80F93A888C44}" dt="2024-05-07T02:31:01.005" v="10" actId="20577"/>
          <ac:graphicFrameMkLst>
            <pc:docMk/>
            <pc:sldMk cId="2236646467" sldId="272"/>
            <ac:graphicFrameMk id="13" creationId="{5FC80571-7D0E-6A23-8B2A-3E8F75FD8978}"/>
          </ac:graphicFrameMkLst>
        </pc:graphicFrameChg>
      </pc:sldChg>
    </pc:docChg>
  </pc:docChgLst>
  <pc:docChgLst>
    <pc:chgData name="Catholic Outreach" userId="6d8fa594f36383d1" providerId="LiveId" clId="{8F9694B2-630B-4442-8508-B597D81B75F9}"/>
    <pc:docChg chg="modShowInfo">
      <pc:chgData name="Catholic Outreach" userId="6d8fa594f36383d1" providerId="LiveId" clId="{8F9694B2-630B-4442-8508-B597D81B75F9}" dt="2024-02-08T18:10:51.393" v="4" actId="2744"/>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5186932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3437087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00105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9990702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58307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7795611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9524738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6156999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374548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366566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E88D4-94B9-476E-B770-E06FDC6B9D15}"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849389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E88D4-94B9-476E-B770-E06FDC6B9D15}"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6588808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E88D4-94B9-476E-B770-E06FDC6B9D15}"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7088787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E88D4-94B9-476E-B770-E06FDC6B9D15}"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1791667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3E88D4-94B9-476E-B770-E06FDC6B9D15}"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0840960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E88D4-94B9-476E-B770-E06FDC6B9D15}"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175229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3E88D4-94B9-476E-B770-E06FDC6B9D15}" type="datetimeFigureOut">
              <a:rPr lang="en-US" smtClean="0"/>
              <a:t>9/11/2024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A28DFB-2FCF-482F-839A-411194FBDCE6}" type="slidenum">
              <a:rPr lang="en-US" smtClean="0"/>
              <a:t>‹#›</a:t>
            </a:fld>
            <a:endParaRPr lang="en-US"/>
          </a:p>
        </p:txBody>
      </p:sp>
    </p:spTree>
    <p:extLst>
      <p:ext uri="{BB962C8B-B14F-4D97-AF65-F5344CB8AC3E}">
        <p14:creationId xmlns:p14="http://schemas.microsoft.com/office/powerpoint/2010/main" val="348750074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038E730C-EAAC-37BF-EEDC-66E42190B9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26" y="492767"/>
            <a:ext cx="5632954" cy="5755633"/>
          </a:xfrm>
        </p:spPr>
      </p:pic>
    </p:spTree>
    <p:extLst>
      <p:ext uri="{BB962C8B-B14F-4D97-AF65-F5344CB8AC3E}">
        <p14:creationId xmlns:p14="http://schemas.microsoft.com/office/powerpoint/2010/main" val="204672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5FC80571-7D0E-6A23-8B2A-3E8F75FD8978}"/>
              </a:ext>
            </a:extLst>
          </p:cNvPr>
          <p:cNvGraphicFramePr>
            <a:graphicFrameLocks noGrp="1"/>
          </p:cNvGraphicFramePr>
          <p:nvPr>
            <p:extLst>
              <p:ext uri="{D42A27DB-BD31-4B8C-83A1-F6EECF244321}">
                <p14:modId xmlns:p14="http://schemas.microsoft.com/office/powerpoint/2010/main" val="4131964615"/>
              </p:ext>
            </p:extLst>
          </p:nvPr>
        </p:nvGraphicFramePr>
        <p:xfrm>
          <a:off x="522514" y="200108"/>
          <a:ext cx="10291665" cy="6403263"/>
        </p:xfrm>
        <a:graphic>
          <a:graphicData uri="http://schemas.openxmlformats.org/drawingml/2006/table">
            <a:tbl>
              <a:tblPr>
                <a:tableStyleId>{5C22544A-7EE6-4342-B048-85BDC9FD1C3A}</a:tableStyleId>
              </a:tblPr>
              <a:tblGrid>
                <a:gridCol w="3536212">
                  <a:extLst>
                    <a:ext uri="{9D8B030D-6E8A-4147-A177-3AD203B41FA5}">
                      <a16:colId xmlns:a16="http://schemas.microsoft.com/office/drawing/2014/main" val="145668528"/>
                    </a:ext>
                  </a:extLst>
                </a:gridCol>
                <a:gridCol w="3114534">
                  <a:extLst>
                    <a:ext uri="{9D8B030D-6E8A-4147-A177-3AD203B41FA5}">
                      <a16:colId xmlns:a16="http://schemas.microsoft.com/office/drawing/2014/main" val="3078182376"/>
                    </a:ext>
                  </a:extLst>
                </a:gridCol>
                <a:gridCol w="1796186">
                  <a:extLst>
                    <a:ext uri="{9D8B030D-6E8A-4147-A177-3AD203B41FA5}">
                      <a16:colId xmlns:a16="http://schemas.microsoft.com/office/drawing/2014/main" val="1116356643"/>
                    </a:ext>
                  </a:extLst>
                </a:gridCol>
                <a:gridCol w="1844733">
                  <a:extLst>
                    <a:ext uri="{9D8B030D-6E8A-4147-A177-3AD203B41FA5}">
                      <a16:colId xmlns:a16="http://schemas.microsoft.com/office/drawing/2014/main" val="3966586446"/>
                    </a:ext>
                  </a:extLst>
                </a:gridCol>
              </a:tblGrid>
              <a:tr h="675871">
                <a:tc>
                  <a:txBody>
                    <a:bodyPr/>
                    <a:lstStyle/>
                    <a:p>
                      <a:pPr algn="ctr" fontAlgn="b"/>
                      <a:r>
                        <a:rPr lang="en-US" sz="2400" b="1" i="0" u="none" strike="noStrike" dirty="0">
                          <a:solidFill>
                            <a:schemeClr val="bg1">
                              <a:lumMod val="95000"/>
                            </a:schemeClr>
                          </a:solidFill>
                          <a:effectLst/>
                          <a:latin typeface="Calibri" panose="020F0502020204030204" pitchFamily="34" charset="0"/>
                        </a:rPr>
                        <a:t>Month/Year</a:t>
                      </a:r>
                    </a:p>
                  </a:txBody>
                  <a:tcPr marL="7215" marR="7215" marT="7215" marB="0" anchor="b">
                    <a:solidFill>
                      <a:schemeClr val="accent1"/>
                    </a:solidFill>
                  </a:tcPr>
                </a:tc>
                <a:tc>
                  <a:txBody>
                    <a:bodyPr/>
                    <a:lstStyle/>
                    <a:p>
                      <a:pPr algn="ctr" fontAlgn="ctr"/>
                      <a:r>
                        <a:rPr lang="en-US" sz="2400" u="none" strike="noStrike" dirty="0">
                          <a:solidFill>
                            <a:schemeClr val="bg1">
                              <a:lumMod val="95000"/>
                            </a:schemeClr>
                          </a:solidFill>
                          <a:effectLst/>
                        </a:rPr>
                        <a:t>Meals Served</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tc>
                  <a:txBody>
                    <a:bodyPr/>
                    <a:lstStyle/>
                    <a:p>
                      <a:pPr algn="ctr" fontAlgn="ctr"/>
                      <a:r>
                        <a:rPr lang="en-US" sz="2400" u="none" strike="noStrike" dirty="0">
                          <a:solidFill>
                            <a:schemeClr val="bg1">
                              <a:lumMod val="95000"/>
                            </a:schemeClr>
                          </a:solidFill>
                          <a:effectLst/>
                        </a:rPr>
                        <a:t>Food Bags</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tc>
                  <a:txBody>
                    <a:bodyPr/>
                    <a:lstStyle/>
                    <a:p>
                      <a:pPr algn="ctr" fontAlgn="ctr"/>
                      <a:r>
                        <a:rPr lang="en-US" sz="2400" u="none" strike="noStrike" dirty="0">
                          <a:solidFill>
                            <a:schemeClr val="bg1">
                              <a:lumMod val="95000"/>
                            </a:schemeClr>
                          </a:solidFill>
                          <a:effectLst/>
                        </a:rPr>
                        <a:t># Served by Bags</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extLst>
                  <a:ext uri="{0D108BD9-81ED-4DB2-BD59-A6C34878D82A}">
                    <a16:rowId xmlns:a16="http://schemas.microsoft.com/office/drawing/2014/main" val="569289832"/>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January </a:t>
                      </a:r>
                    </a:p>
                  </a:txBody>
                  <a:tcPr marL="7215" marR="7215" marT="7215" marB="0" anchor="b">
                    <a:solidFill>
                      <a:schemeClr val="accent1"/>
                    </a:solidFill>
                  </a:tcPr>
                </a:tc>
                <a:tc>
                  <a:txBody>
                    <a:bodyPr/>
                    <a:lstStyle/>
                    <a:p>
                      <a:pPr algn="ctr" fontAlgn="ctr"/>
                      <a:r>
                        <a:rPr lang="en-US" sz="2400" b="0" i="0" u="none" strike="noStrike" dirty="0">
                          <a:solidFill>
                            <a:srgbClr val="000000"/>
                          </a:solidFill>
                          <a:effectLst/>
                          <a:latin typeface="Calibri" panose="020F0502020204030204" pitchFamily="34" charset="0"/>
                        </a:rPr>
                        <a:t>3797</a:t>
                      </a:r>
                    </a:p>
                  </a:txBody>
                  <a:tcPr marL="7215" marR="7215" marT="7215" marB="0" anchor="ctr"/>
                </a:tc>
                <a:tc>
                  <a:txBody>
                    <a:bodyPr/>
                    <a:lstStyle/>
                    <a:p>
                      <a:pPr algn="ctr" fontAlgn="ctr"/>
                      <a:r>
                        <a:rPr lang="en-US" sz="2400" b="0" i="0" u="none" strike="noStrike" dirty="0">
                          <a:solidFill>
                            <a:srgbClr val="000000"/>
                          </a:solidFill>
                          <a:effectLst/>
                          <a:latin typeface="Calibri" panose="020F0502020204030204" pitchFamily="34" charset="0"/>
                        </a:rPr>
                        <a:t>194</a:t>
                      </a:r>
                    </a:p>
                  </a:txBody>
                  <a:tcPr marL="7215" marR="7215" marT="7215" marB="0" anchor="ctr"/>
                </a:tc>
                <a:tc>
                  <a:txBody>
                    <a:bodyPr/>
                    <a:lstStyle/>
                    <a:p>
                      <a:pPr algn="ctr" fontAlgn="ctr"/>
                      <a:r>
                        <a:rPr lang="en-US" sz="2400" u="none" strike="noStrike" dirty="0">
                          <a:effectLst/>
                        </a:rPr>
                        <a:t>396</a:t>
                      </a:r>
                      <a:endParaRPr lang="en-US" sz="2400" b="0" i="0" u="none" strike="noStrike" dirty="0">
                        <a:solidFill>
                          <a:srgbClr val="000000"/>
                        </a:solidFill>
                        <a:effectLst/>
                        <a:latin typeface="Calibri" panose="020F0502020204030204" pitchFamily="34" charset="0"/>
                      </a:endParaRPr>
                    </a:p>
                  </a:txBody>
                  <a:tcPr marL="7215" marR="7215" marT="7215" marB="0" anchor="ctr"/>
                </a:tc>
                <a:extLst>
                  <a:ext uri="{0D108BD9-81ED-4DB2-BD59-A6C34878D82A}">
                    <a16:rowId xmlns:a16="http://schemas.microsoft.com/office/drawing/2014/main" val="1413646858"/>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February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3366</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219</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454</a:t>
                      </a:r>
                    </a:p>
                  </a:txBody>
                  <a:tcPr marL="7215" marR="7215" marT="7215" marB="0" anchor="ctr">
                    <a:solidFill>
                      <a:schemeClr val="accent5">
                        <a:lumMod val="20000"/>
                        <a:lumOff val="80000"/>
                      </a:schemeClr>
                    </a:solidFill>
                  </a:tcPr>
                </a:tc>
                <a:extLst>
                  <a:ext uri="{0D108BD9-81ED-4DB2-BD59-A6C34878D82A}">
                    <a16:rowId xmlns:a16="http://schemas.microsoft.com/office/drawing/2014/main" val="31558227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March</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3903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218</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401</a:t>
                      </a:r>
                    </a:p>
                  </a:txBody>
                  <a:tcPr marL="7215" marR="7215" marT="7215" marB="0" anchor="ctr"/>
                </a:tc>
                <a:extLst>
                  <a:ext uri="{0D108BD9-81ED-4DB2-BD59-A6C34878D82A}">
                    <a16:rowId xmlns:a16="http://schemas.microsoft.com/office/drawing/2014/main" val="814303323"/>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April</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3848</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234</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444</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871433284"/>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May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3926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232</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470</a:t>
                      </a:r>
                    </a:p>
                  </a:txBody>
                  <a:tcPr marL="7215" marR="7215" marT="7215" marB="0" anchor="ctr"/>
                </a:tc>
                <a:extLst>
                  <a:ext uri="{0D108BD9-81ED-4DB2-BD59-A6C34878D82A}">
                    <a16:rowId xmlns:a16="http://schemas.microsoft.com/office/drawing/2014/main" val="2330037746"/>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June</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4593</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408</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205506472"/>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July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4172</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258</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363</a:t>
                      </a:r>
                    </a:p>
                  </a:txBody>
                  <a:tcPr marL="7215" marR="7215" marT="7215" marB="0" anchor="ctr"/>
                </a:tc>
                <a:extLst>
                  <a:ext uri="{0D108BD9-81ED-4DB2-BD59-A6C34878D82A}">
                    <a16:rowId xmlns:a16="http://schemas.microsoft.com/office/drawing/2014/main" val="16430548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August</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4656</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290</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541</a:t>
                      </a:r>
                    </a:p>
                  </a:txBody>
                  <a:tcPr marL="7215" marR="7215" marT="7215" marB="0" anchor="ctr">
                    <a:solidFill>
                      <a:schemeClr val="accent5">
                        <a:lumMod val="20000"/>
                        <a:lumOff val="80000"/>
                      </a:schemeClr>
                    </a:solidFill>
                  </a:tcPr>
                </a:tc>
                <a:extLst>
                  <a:ext uri="{0D108BD9-81ED-4DB2-BD59-A6C34878D82A}">
                    <a16:rowId xmlns:a16="http://schemas.microsoft.com/office/drawing/2014/main" val="1089270086"/>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September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3927</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329</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598</a:t>
                      </a:r>
                    </a:p>
                  </a:txBody>
                  <a:tcPr marL="7215" marR="7215" marT="7215" marB="0" anchor="ctr"/>
                </a:tc>
                <a:extLst>
                  <a:ext uri="{0D108BD9-81ED-4DB2-BD59-A6C34878D82A}">
                    <a16:rowId xmlns:a16="http://schemas.microsoft.com/office/drawing/2014/main" val="144097217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October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4321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568</a:t>
                      </a:r>
                    </a:p>
                  </a:txBody>
                  <a:tcPr marL="7215" marR="7215" marT="7215" marB="0" anchor="ctr">
                    <a:solidFill>
                      <a:schemeClr val="accent5">
                        <a:lumMod val="20000"/>
                        <a:lumOff val="80000"/>
                      </a:schemeClr>
                    </a:solidFill>
                  </a:tcPr>
                </a:tc>
                <a:extLst>
                  <a:ext uri="{0D108BD9-81ED-4DB2-BD59-A6C34878D82A}">
                    <a16:rowId xmlns:a16="http://schemas.microsoft.com/office/drawing/2014/main" val="394342929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 November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3829</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804</a:t>
                      </a:r>
                    </a:p>
                  </a:txBody>
                  <a:tcPr marL="7215" marR="7215" marT="7215" marB="0" anchor="ctr"/>
                </a:tc>
                <a:extLst>
                  <a:ext uri="{0D108BD9-81ED-4DB2-BD59-A6C34878D82A}">
                    <a16:rowId xmlns:a16="http://schemas.microsoft.com/office/drawing/2014/main" val="98487564"/>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December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3715</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332</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630</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942899704"/>
                  </a:ext>
                </a:extLst>
              </a:tr>
              <a:tr h="396585">
                <a:tc>
                  <a:txBody>
                    <a:bodyPr/>
                    <a:lstStyle/>
                    <a:p>
                      <a:pPr algn="ctr" fontAlgn="b"/>
                      <a:r>
                        <a:rPr lang="en-US" sz="2400" u="none" strike="noStrike" kern="1200" dirty="0">
                          <a:solidFill>
                            <a:schemeClr val="bg1">
                              <a:lumMod val="95000"/>
                            </a:schemeClr>
                          </a:solidFill>
                          <a:effectLst/>
                          <a:latin typeface="+mn-lt"/>
                          <a:ea typeface="+mn-ea"/>
                          <a:cs typeface="+mn-cs"/>
                        </a:rPr>
                        <a:t>Total for 2023</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48,053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3191</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6077</a:t>
                      </a:r>
                    </a:p>
                  </a:txBody>
                  <a:tcPr marL="7215" marR="7215" marT="7215" marB="0" anchor="ctr"/>
                </a:tc>
                <a:extLst>
                  <a:ext uri="{0D108BD9-81ED-4DB2-BD59-A6C34878D82A}">
                    <a16:rowId xmlns:a16="http://schemas.microsoft.com/office/drawing/2014/main" val="2828151375"/>
                  </a:ext>
                </a:extLst>
              </a:tr>
              <a:tr h="198396">
                <a:tc>
                  <a:txBody>
                    <a:bodyPr/>
                    <a:lstStyle/>
                    <a:p>
                      <a:pPr algn="ctr" fontAlgn="b"/>
                      <a:r>
                        <a:rPr lang="en-US" sz="2400" u="none" strike="noStrike" kern="1200" dirty="0">
                          <a:solidFill>
                            <a:schemeClr val="bg1">
                              <a:lumMod val="95000"/>
                            </a:schemeClr>
                          </a:solidFill>
                          <a:effectLst/>
                          <a:latin typeface="+mn-lt"/>
                          <a:ea typeface="+mn-ea"/>
                          <a:cs typeface="+mn-cs"/>
                        </a:rPr>
                        <a:t>Total for 2022</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37,736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2036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4248</a:t>
                      </a:r>
                    </a:p>
                  </a:txBody>
                  <a:tcPr marL="7215" marR="7215" marT="7215" marB="0" anchor="ctr"/>
                </a:tc>
                <a:extLst>
                  <a:ext uri="{0D108BD9-81ED-4DB2-BD59-A6C34878D82A}">
                    <a16:rowId xmlns:a16="http://schemas.microsoft.com/office/drawing/2014/main" val="2903415835"/>
                  </a:ext>
                </a:extLst>
              </a:tr>
            </a:tbl>
          </a:graphicData>
        </a:graphic>
      </p:graphicFrame>
    </p:spTree>
    <p:extLst>
      <p:ext uri="{BB962C8B-B14F-4D97-AF65-F5344CB8AC3E}">
        <p14:creationId xmlns:p14="http://schemas.microsoft.com/office/powerpoint/2010/main" val="22366464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10AD-6646-19DE-E442-A78BA45361BD}"/>
              </a:ext>
            </a:extLst>
          </p:cNvPr>
          <p:cNvSpPr>
            <a:spLocks noGrp="1"/>
          </p:cNvSpPr>
          <p:nvPr>
            <p:ph type="title"/>
          </p:nvPr>
        </p:nvSpPr>
        <p:spPr>
          <a:xfrm>
            <a:off x="345233" y="419879"/>
            <a:ext cx="9209314" cy="1250302"/>
          </a:xfrm>
        </p:spPr>
        <p:txBody>
          <a:bodyPr>
            <a:normAutofit/>
          </a:bodyPr>
          <a:lstStyle/>
          <a:p>
            <a:pPr algn="ctr"/>
            <a:r>
              <a:rPr lang="en-US" dirty="0"/>
              <a:t>Shepherd’s Closet</a:t>
            </a:r>
            <a:br>
              <a:rPr lang="en-US" dirty="0"/>
            </a:br>
            <a:r>
              <a:rPr lang="en-US" sz="3200" dirty="0"/>
              <a:t>clothing, shoes, backpacks, bedding</a:t>
            </a:r>
          </a:p>
        </p:txBody>
      </p:sp>
      <p:pic>
        <p:nvPicPr>
          <p:cNvPr id="5" name="Content Placeholder 4" descr="A picture containing text, indoor&#10;&#10;Description automatically generated">
            <a:extLst>
              <a:ext uri="{FF2B5EF4-FFF2-40B4-BE49-F238E27FC236}">
                <a16:creationId xmlns:a16="http://schemas.microsoft.com/office/drawing/2014/main" id="{5FD35BD5-0C6E-AAD9-A5D6-9854FE982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3052" y="2350797"/>
            <a:ext cx="4325257" cy="3243943"/>
          </a:xfrm>
        </p:spPr>
      </p:pic>
      <p:pic>
        <p:nvPicPr>
          <p:cNvPr id="7" name="Picture 6" descr="A picture containing indoor, person&#10;&#10;Description automatically generated">
            <a:extLst>
              <a:ext uri="{FF2B5EF4-FFF2-40B4-BE49-F238E27FC236}">
                <a16:creationId xmlns:a16="http://schemas.microsoft.com/office/drawing/2014/main" id="{BDA60800-7688-F98A-3512-608033D5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6966" y="2350797"/>
            <a:ext cx="4325257" cy="3243943"/>
          </a:xfrm>
          <a:prstGeom prst="rect">
            <a:avLst/>
          </a:prstGeom>
        </p:spPr>
      </p:pic>
    </p:spTree>
    <p:extLst>
      <p:ext uri="{BB962C8B-B14F-4D97-AF65-F5344CB8AC3E}">
        <p14:creationId xmlns:p14="http://schemas.microsoft.com/office/powerpoint/2010/main" val="23414242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C74B-23FE-4733-8260-3DCA1DB52B51}"/>
              </a:ext>
            </a:extLst>
          </p:cNvPr>
          <p:cNvSpPr>
            <a:spLocks noGrp="1"/>
          </p:cNvSpPr>
          <p:nvPr>
            <p:ph type="title"/>
          </p:nvPr>
        </p:nvSpPr>
        <p:spPr>
          <a:xfrm>
            <a:off x="503853" y="609601"/>
            <a:ext cx="8770149" cy="827314"/>
          </a:xfrm>
        </p:spPr>
        <p:txBody>
          <a:bodyPr>
            <a:normAutofit fontScale="90000"/>
          </a:bodyPr>
          <a:lstStyle/>
          <a:p>
            <a:pPr algn="ctr"/>
            <a:r>
              <a:rPr lang="en-US" dirty="0"/>
              <a:t>Toiletries, Towels, and Shower Passes to YMCA</a:t>
            </a:r>
          </a:p>
        </p:txBody>
      </p:sp>
      <p:pic>
        <p:nvPicPr>
          <p:cNvPr id="5" name="Content Placeholder 4" descr="A person cutting a person's hair&#10;&#10;Description automatically generated with low confidence">
            <a:extLst>
              <a:ext uri="{FF2B5EF4-FFF2-40B4-BE49-F238E27FC236}">
                <a16:creationId xmlns:a16="http://schemas.microsoft.com/office/drawing/2014/main" id="{8A7EAE9E-4165-6221-52C1-E643A7360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61582" y="2165904"/>
            <a:ext cx="4978811" cy="3734108"/>
          </a:xfrm>
        </p:spPr>
      </p:pic>
    </p:spTree>
    <p:extLst>
      <p:ext uri="{BB962C8B-B14F-4D97-AF65-F5344CB8AC3E}">
        <p14:creationId xmlns:p14="http://schemas.microsoft.com/office/powerpoint/2010/main" val="20826858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B10E-7FEC-87BF-4F47-8D6637F5F78B}"/>
              </a:ext>
            </a:extLst>
          </p:cNvPr>
          <p:cNvSpPr>
            <a:spLocks noGrp="1"/>
          </p:cNvSpPr>
          <p:nvPr>
            <p:ph type="title"/>
          </p:nvPr>
        </p:nvSpPr>
        <p:spPr>
          <a:xfrm>
            <a:off x="677334" y="98689"/>
            <a:ext cx="8596668" cy="2588527"/>
          </a:xfrm>
        </p:spPr>
        <p:txBody>
          <a:bodyPr>
            <a:normAutofit fontScale="90000"/>
          </a:bodyPr>
          <a:lstStyle/>
          <a:p>
            <a:pPr algn="ctr"/>
            <a:r>
              <a:rPr lang="en-US" dirty="0"/>
              <a:t>Rent, Utilities, Hotel, and Prescription Assistance</a:t>
            </a:r>
            <a:br>
              <a:rPr lang="en-US" dirty="0"/>
            </a:br>
            <a:r>
              <a:rPr lang="en-US" dirty="0"/>
              <a:t>Transportation and Bus Passes</a:t>
            </a:r>
            <a:br>
              <a:rPr lang="en-US" dirty="0"/>
            </a:br>
            <a:r>
              <a:rPr lang="en-US" dirty="0"/>
              <a:t>Referrals to Other Agencies</a:t>
            </a:r>
            <a:br>
              <a:rPr lang="en-US" dirty="0"/>
            </a:br>
            <a:r>
              <a:rPr lang="en-US" dirty="0"/>
              <a:t>(requires appointment)</a:t>
            </a:r>
            <a:br>
              <a:rPr lang="en-US" dirty="0"/>
            </a:br>
            <a:endParaRPr lang="en-US" dirty="0"/>
          </a:p>
        </p:txBody>
      </p:sp>
      <p:pic>
        <p:nvPicPr>
          <p:cNvPr id="4" name="Content Placeholder 3" descr="A picture containing floor, indoor&#10;&#10;Description automatically generated">
            <a:extLst>
              <a:ext uri="{FF2B5EF4-FFF2-40B4-BE49-F238E27FC236}">
                <a16:creationId xmlns:a16="http://schemas.microsoft.com/office/drawing/2014/main" id="{5FAB158F-08B1-6665-124D-A8279367F6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76632" y="3179555"/>
            <a:ext cx="4091149" cy="3068362"/>
          </a:xfrm>
        </p:spPr>
      </p:pic>
    </p:spTree>
    <p:extLst>
      <p:ext uri="{BB962C8B-B14F-4D97-AF65-F5344CB8AC3E}">
        <p14:creationId xmlns:p14="http://schemas.microsoft.com/office/powerpoint/2010/main" val="21106375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82D1-B2E6-B9F9-8A14-FEC6DF1AA7D3}"/>
              </a:ext>
            </a:extLst>
          </p:cNvPr>
          <p:cNvSpPr>
            <a:spLocks noGrp="1"/>
          </p:cNvSpPr>
          <p:nvPr>
            <p:ph type="title"/>
          </p:nvPr>
        </p:nvSpPr>
        <p:spPr>
          <a:xfrm>
            <a:off x="677334" y="609600"/>
            <a:ext cx="8596668" cy="799322"/>
          </a:xfrm>
        </p:spPr>
        <p:txBody>
          <a:bodyPr/>
          <a:lstStyle/>
          <a:p>
            <a:pPr algn="ctr"/>
            <a:r>
              <a:rPr lang="en-US" dirty="0"/>
              <a:t>Educational Programs</a:t>
            </a:r>
          </a:p>
        </p:txBody>
      </p:sp>
      <p:pic>
        <p:nvPicPr>
          <p:cNvPr id="2050" name="Picture 2">
            <a:extLst>
              <a:ext uri="{FF2B5EF4-FFF2-40B4-BE49-F238E27FC236}">
                <a16:creationId xmlns:a16="http://schemas.microsoft.com/office/drawing/2014/main" id="{5FEB179B-2196-AED5-9E90-56D731677A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609" y="1287817"/>
            <a:ext cx="5290117" cy="529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477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22DD-7D24-E2C7-E688-EC5F48828E33}"/>
              </a:ext>
            </a:extLst>
          </p:cNvPr>
          <p:cNvSpPr>
            <a:spLocks noGrp="1"/>
          </p:cNvSpPr>
          <p:nvPr>
            <p:ph type="title"/>
          </p:nvPr>
        </p:nvSpPr>
        <p:spPr>
          <a:xfrm>
            <a:off x="677334" y="609601"/>
            <a:ext cx="8596668" cy="1550988"/>
          </a:xfrm>
        </p:spPr>
        <p:txBody>
          <a:bodyPr>
            <a:normAutofit fontScale="90000"/>
          </a:bodyPr>
          <a:lstStyle/>
          <a:p>
            <a:pPr algn="ctr"/>
            <a:r>
              <a:rPr lang="en-US" dirty="0"/>
              <a:t>Immigration Services</a:t>
            </a:r>
            <a:br>
              <a:rPr lang="en-US" dirty="0"/>
            </a:br>
            <a:r>
              <a:rPr lang="en-US" dirty="0"/>
              <a:t>(requires appointment with</a:t>
            </a:r>
            <a:br>
              <a:rPr lang="en-US" dirty="0"/>
            </a:br>
            <a:r>
              <a:rPr lang="en-US" dirty="0"/>
              <a:t>Patricia Santana)</a:t>
            </a:r>
          </a:p>
        </p:txBody>
      </p:sp>
      <p:pic>
        <p:nvPicPr>
          <p:cNvPr id="5" name="Content Placeholder 4" descr="A picture containing text, indoor, cluttered, several&#10;&#10;Description automatically generated">
            <a:extLst>
              <a:ext uri="{FF2B5EF4-FFF2-40B4-BE49-F238E27FC236}">
                <a16:creationId xmlns:a16="http://schemas.microsoft.com/office/drawing/2014/main" id="{7C702FAF-134A-0723-A450-FC9EECB45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28178" y="2828434"/>
            <a:ext cx="4377737" cy="3283302"/>
          </a:xfrm>
        </p:spPr>
      </p:pic>
    </p:spTree>
    <p:extLst>
      <p:ext uri="{BB962C8B-B14F-4D97-AF65-F5344CB8AC3E}">
        <p14:creationId xmlns:p14="http://schemas.microsoft.com/office/powerpoint/2010/main" val="2396300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8BA9-7FCF-0D04-27FE-413797CFA8EA}"/>
              </a:ext>
            </a:extLst>
          </p:cNvPr>
          <p:cNvSpPr>
            <a:spLocks noGrp="1"/>
          </p:cNvSpPr>
          <p:nvPr>
            <p:ph type="title"/>
          </p:nvPr>
        </p:nvSpPr>
        <p:spPr>
          <a:xfrm>
            <a:off x="677334" y="609600"/>
            <a:ext cx="8596668" cy="1303176"/>
          </a:xfrm>
        </p:spPr>
        <p:txBody>
          <a:bodyPr/>
          <a:lstStyle/>
          <a:p>
            <a:pPr algn="ctr"/>
            <a:r>
              <a:rPr lang="en-US" dirty="0"/>
              <a:t>Pro Life Ministry</a:t>
            </a:r>
            <a:br>
              <a:rPr lang="en-US" dirty="0"/>
            </a:br>
            <a:r>
              <a:rPr lang="en-US" dirty="0"/>
              <a:t>Coordinated by Stephanie </a:t>
            </a:r>
            <a:r>
              <a:rPr lang="en-US" dirty="0" err="1"/>
              <a:t>Socha</a:t>
            </a:r>
            <a:endParaRPr lang="en-US" dirty="0"/>
          </a:p>
        </p:txBody>
      </p:sp>
      <p:sp>
        <p:nvSpPr>
          <p:cNvPr id="3" name="Content Placeholder 2">
            <a:extLst>
              <a:ext uri="{FF2B5EF4-FFF2-40B4-BE49-F238E27FC236}">
                <a16:creationId xmlns:a16="http://schemas.microsoft.com/office/drawing/2014/main" id="{2C6157AD-3CEE-EC09-C1F7-14FF3D2FC488}"/>
              </a:ext>
            </a:extLst>
          </p:cNvPr>
          <p:cNvSpPr>
            <a:spLocks noGrp="1"/>
          </p:cNvSpPr>
          <p:nvPr>
            <p:ph idx="1"/>
          </p:nvPr>
        </p:nvSpPr>
        <p:spPr>
          <a:xfrm>
            <a:off x="677334" y="2341983"/>
            <a:ext cx="8596668" cy="4040155"/>
          </a:xfrm>
        </p:spPr>
        <p:txBody>
          <a:bodyPr>
            <a:normAutofit/>
          </a:bodyPr>
          <a:lstStyle/>
          <a:p>
            <a:r>
              <a:rPr lang="en-US" sz="2800" dirty="0"/>
              <a:t>To pray and serve to promote a “Culture of Life”</a:t>
            </a:r>
          </a:p>
          <a:p>
            <a:r>
              <a:rPr lang="en-US" sz="2800" dirty="0"/>
              <a:t>To provide materials to use in pro life events</a:t>
            </a:r>
          </a:p>
          <a:p>
            <a:r>
              <a:rPr lang="en-US" sz="2800" dirty="0"/>
              <a:t>Serves as a meeting place for pro life members</a:t>
            </a:r>
          </a:p>
          <a:p>
            <a:r>
              <a:rPr lang="en-US" sz="2800" dirty="0"/>
              <a:t>Promote programs and events concerning  pro life</a:t>
            </a:r>
          </a:p>
          <a:p>
            <a:r>
              <a:rPr lang="en-US" sz="2800" dirty="0"/>
              <a:t>Present educational talks and prayer meetings </a:t>
            </a:r>
          </a:p>
          <a:p>
            <a:r>
              <a:rPr lang="en-US" sz="2800" dirty="0"/>
              <a:t>Anyone is invited to take part in this ministry</a:t>
            </a:r>
          </a:p>
          <a:p>
            <a:endParaRPr lang="en-US" sz="2400" dirty="0"/>
          </a:p>
          <a:p>
            <a:endParaRPr lang="en-US" sz="2400" dirty="0"/>
          </a:p>
        </p:txBody>
      </p:sp>
    </p:spTree>
    <p:extLst>
      <p:ext uri="{BB962C8B-B14F-4D97-AF65-F5344CB8AC3E}">
        <p14:creationId xmlns:p14="http://schemas.microsoft.com/office/powerpoint/2010/main" val="9172310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9025-AC69-C012-6F94-138551D12D38}"/>
              </a:ext>
            </a:extLst>
          </p:cNvPr>
          <p:cNvSpPr>
            <a:spLocks noGrp="1"/>
          </p:cNvSpPr>
          <p:nvPr>
            <p:ph type="title"/>
          </p:nvPr>
        </p:nvSpPr>
        <p:spPr/>
        <p:txBody>
          <a:bodyPr>
            <a:normAutofit/>
          </a:bodyPr>
          <a:lstStyle/>
          <a:p>
            <a:pPr algn="ctr"/>
            <a:r>
              <a:rPr lang="en-US" sz="4800" dirty="0"/>
              <a:t>Numbers Served in 2023</a:t>
            </a:r>
          </a:p>
        </p:txBody>
      </p:sp>
      <p:sp>
        <p:nvSpPr>
          <p:cNvPr id="3" name="Content Placeholder 2">
            <a:extLst>
              <a:ext uri="{FF2B5EF4-FFF2-40B4-BE49-F238E27FC236}">
                <a16:creationId xmlns:a16="http://schemas.microsoft.com/office/drawing/2014/main" id="{BC4A7F66-81A2-A8CE-545B-71B55AC2E953}"/>
              </a:ext>
            </a:extLst>
          </p:cNvPr>
          <p:cNvSpPr>
            <a:spLocks noGrp="1"/>
          </p:cNvSpPr>
          <p:nvPr>
            <p:ph idx="1"/>
          </p:nvPr>
        </p:nvSpPr>
        <p:spPr>
          <a:xfrm>
            <a:off x="677333" y="1930401"/>
            <a:ext cx="9129139" cy="3649306"/>
          </a:xfrm>
        </p:spPr>
        <p:txBody>
          <a:bodyPr>
            <a:normAutofit/>
          </a:bodyPr>
          <a:lstStyle/>
          <a:p>
            <a:r>
              <a:rPr lang="en-US" sz="3200" dirty="0"/>
              <a:t>48,053 meals</a:t>
            </a:r>
          </a:p>
          <a:p>
            <a:r>
              <a:rPr lang="en-US" sz="3200" dirty="0"/>
              <a:t>3,191 bags of food </a:t>
            </a:r>
          </a:p>
          <a:p>
            <a:r>
              <a:rPr lang="en-US" sz="3200" dirty="0"/>
              <a:t>6,077 individuals received bags of food </a:t>
            </a:r>
          </a:p>
          <a:p>
            <a:r>
              <a:rPr lang="en-US" sz="3200"/>
              <a:t>5,945 </a:t>
            </a:r>
            <a:r>
              <a:rPr lang="en-US" sz="3200" dirty="0"/>
              <a:t>clients received direct charity</a:t>
            </a:r>
          </a:p>
          <a:p>
            <a:r>
              <a:rPr lang="en-US" sz="3200" dirty="0"/>
              <a:t>60,075 total individuals receiving services</a:t>
            </a:r>
          </a:p>
          <a:p>
            <a:endParaRPr lang="en-US" sz="3200" dirty="0"/>
          </a:p>
          <a:p>
            <a:endParaRPr lang="en-US" dirty="0"/>
          </a:p>
        </p:txBody>
      </p:sp>
    </p:spTree>
    <p:extLst>
      <p:ext uri="{BB962C8B-B14F-4D97-AF65-F5344CB8AC3E}">
        <p14:creationId xmlns:p14="http://schemas.microsoft.com/office/powerpoint/2010/main" val="22121346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E25F-3D36-72FE-87D2-CA5CC6902813}"/>
              </a:ext>
            </a:extLst>
          </p:cNvPr>
          <p:cNvSpPr>
            <a:spLocks noGrp="1"/>
          </p:cNvSpPr>
          <p:nvPr>
            <p:ph type="title"/>
          </p:nvPr>
        </p:nvSpPr>
        <p:spPr>
          <a:xfrm>
            <a:off x="677334" y="609601"/>
            <a:ext cx="8596668" cy="789992"/>
          </a:xfrm>
        </p:spPr>
        <p:txBody>
          <a:bodyPr>
            <a:normAutofit/>
          </a:bodyPr>
          <a:lstStyle/>
          <a:p>
            <a:pPr algn="ctr"/>
            <a:r>
              <a:rPr lang="en-US" sz="4400" dirty="0"/>
              <a:t>Sources of Funding</a:t>
            </a:r>
          </a:p>
        </p:txBody>
      </p:sp>
      <p:sp>
        <p:nvSpPr>
          <p:cNvPr id="3" name="Content Placeholder 2">
            <a:extLst>
              <a:ext uri="{FF2B5EF4-FFF2-40B4-BE49-F238E27FC236}">
                <a16:creationId xmlns:a16="http://schemas.microsoft.com/office/drawing/2014/main" id="{806093CB-8FD8-1665-D59E-43DB1A8E7115}"/>
              </a:ext>
            </a:extLst>
          </p:cNvPr>
          <p:cNvSpPr>
            <a:spLocks noGrp="1"/>
          </p:cNvSpPr>
          <p:nvPr>
            <p:ph idx="1"/>
          </p:nvPr>
        </p:nvSpPr>
        <p:spPr>
          <a:xfrm>
            <a:off x="677334" y="1688841"/>
            <a:ext cx="8596668" cy="4352521"/>
          </a:xfrm>
        </p:spPr>
        <p:txBody>
          <a:bodyPr>
            <a:normAutofit fontScale="92500" lnSpcReduction="20000"/>
          </a:bodyPr>
          <a:lstStyle/>
          <a:p>
            <a:pPr marL="0" indent="0" algn="ctr">
              <a:buNone/>
            </a:pPr>
            <a:r>
              <a:rPr lang="en-US" sz="3600" dirty="0"/>
              <a:t>	Monthly donations from local churches</a:t>
            </a:r>
          </a:p>
          <a:p>
            <a:pPr marL="0" indent="0" algn="ctr">
              <a:buNone/>
            </a:pPr>
            <a:r>
              <a:rPr lang="en-US" sz="3600" dirty="0"/>
              <a:t>Donations from individuals</a:t>
            </a:r>
          </a:p>
          <a:p>
            <a:pPr marL="0" indent="0" algn="ctr">
              <a:buNone/>
            </a:pPr>
            <a:r>
              <a:rPr lang="en-US" sz="3600" dirty="0"/>
              <a:t>Memorial and honorary donations</a:t>
            </a:r>
          </a:p>
          <a:p>
            <a:pPr marL="0" indent="0" algn="ctr">
              <a:buNone/>
            </a:pPr>
            <a:r>
              <a:rPr lang="en-US" sz="3600" dirty="0"/>
              <a:t>San Angelo Gives</a:t>
            </a:r>
          </a:p>
          <a:p>
            <a:pPr marL="0" indent="0" algn="ctr">
              <a:buNone/>
            </a:pPr>
            <a:r>
              <a:rPr lang="en-US" sz="3600" dirty="0"/>
              <a:t>Grant funding</a:t>
            </a:r>
          </a:p>
          <a:p>
            <a:pPr marL="0" indent="0" algn="ctr">
              <a:buNone/>
            </a:pPr>
            <a:endParaRPr lang="en-US" sz="3600" dirty="0"/>
          </a:p>
          <a:p>
            <a:pPr marL="0" indent="0" algn="ctr">
              <a:buNone/>
            </a:pPr>
            <a:r>
              <a:rPr lang="en-US" sz="3600" dirty="0">
                <a:solidFill>
                  <a:schemeClr val="accent1">
                    <a:lumMod val="60000"/>
                    <a:lumOff val="40000"/>
                  </a:schemeClr>
                </a:solidFill>
              </a:rPr>
              <a:t>More funds are needed as the number of people served continues to increase!</a:t>
            </a:r>
          </a:p>
        </p:txBody>
      </p:sp>
      <p:pic>
        <p:nvPicPr>
          <p:cNvPr id="5" name="Picture 4" descr="A baby in a stroller&#10;&#10;Description automatically generated with medium confidence">
            <a:extLst>
              <a:ext uri="{FF2B5EF4-FFF2-40B4-BE49-F238E27FC236}">
                <a16:creationId xmlns:a16="http://schemas.microsoft.com/office/drawing/2014/main" id="{6C34E02A-D91E-7FB9-09E5-E16600F00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80528" y="2175757"/>
            <a:ext cx="4628320" cy="2286000"/>
          </a:xfrm>
          <a:prstGeom prst="rect">
            <a:avLst/>
          </a:prstGeom>
        </p:spPr>
      </p:pic>
    </p:spTree>
    <p:extLst>
      <p:ext uri="{BB962C8B-B14F-4D97-AF65-F5344CB8AC3E}">
        <p14:creationId xmlns:p14="http://schemas.microsoft.com/office/powerpoint/2010/main" val="6153108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A0D8-F6D7-47B4-3135-F3F64FA7FAB0}"/>
              </a:ext>
            </a:extLst>
          </p:cNvPr>
          <p:cNvSpPr>
            <a:spLocks noGrp="1"/>
          </p:cNvSpPr>
          <p:nvPr>
            <p:ph type="title"/>
          </p:nvPr>
        </p:nvSpPr>
        <p:spPr>
          <a:xfrm>
            <a:off x="677334" y="609600"/>
            <a:ext cx="8596668" cy="752669"/>
          </a:xfrm>
        </p:spPr>
        <p:txBody>
          <a:bodyPr>
            <a:noAutofit/>
          </a:bodyPr>
          <a:lstStyle/>
          <a:p>
            <a:pPr algn="ctr"/>
            <a:r>
              <a:rPr lang="en-US" sz="4800" dirty="0"/>
              <a:t>Donations of Items Needed</a:t>
            </a:r>
          </a:p>
        </p:txBody>
      </p:sp>
      <p:sp>
        <p:nvSpPr>
          <p:cNvPr id="3" name="Content Placeholder 2">
            <a:extLst>
              <a:ext uri="{FF2B5EF4-FFF2-40B4-BE49-F238E27FC236}">
                <a16:creationId xmlns:a16="http://schemas.microsoft.com/office/drawing/2014/main" id="{F55277A0-F41C-6719-B70D-DAA2E97A6DD5}"/>
              </a:ext>
            </a:extLst>
          </p:cNvPr>
          <p:cNvSpPr>
            <a:spLocks noGrp="1"/>
          </p:cNvSpPr>
          <p:nvPr>
            <p:ph idx="1"/>
          </p:nvPr>
        </p:nvSpPr>
        <p:spPr>
          <a:xfrm>
            <a:off x="677334" y="1595535"/>
            <a:ext cx="8596668" cy="4767943"/>
          </a:xfrm>
        </p:spPr>
        <p:txBody>
          <a:bodyPr>
            <a:normAutofit fontScale="85000" lnSpcReduction="10000"/>
          </a:bodyPr>
          <a:lstStyle/>
          <a:p>
            <a:r>
              <a:rPr lang="en-US" sz="3600" dirty="0"/>
              <a:t>New and gently used men’s and women’s clothing, shoes, belts, and undergarments.</a:t>
            </a:r>
          </a:p>
          <a:p>
            <a:r>
              <a:rPr lang="en-US" sz="3600" dirty="0"/>
              <a:t>Backpacks, tote bags, sleeping bags, bedding, towels, washcloths</a:t>
            </a:r>
          </a:p>
          <a:p>
            <a:r>
              <a:rPr lang="en-US" sz="3600" dirty="0"/>
              <a:t>Nonperishable food, produce, eggs, sliced cheese, meat, chips, zipper bags, bottled water</a:t>
            </a:r>
          </a:p>
          <a:p>
            <a:r>
              <a:rPr lang="en-US" sz="3600" dirty="0"/>
              <a:t>Travel size hygiene-shampoo, soap, disposable razors, shaving cream, wipes, lotion, deodorant, hand sanitizer</a:t>
            </a:r>
          </a:p>
        </p:txBody>
      </p:sp>
    </p:spTree>
    <p:extLst>
      <p:ext uri="{BB962C8B-B14F-4D97-AF65-F5344CB8AC3E}">
        <p14:creationId xmlns:p14="http://schemas.microsoft.com/office/powerpoint/2010/main" val="23921873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B46928-12FE-D2F9-4044-E1022B0679EA}"/>
              </a:ext>
            </a:extLst>
          </p:cNvPr>
          <p:cNvSpPr>
            <a:spLocks noGrp="1"/>
          </p:cNvSpPr>
          <p:nvPr>
            <p:ph type="subTitle" idx="1"/>
          </p:nvPr>
        </p:nvSpPr>
        <p:spPr>
          <a:xfrm>
            <a:off x="541176" y="1912776"/>
            <a:ext cx="9918441" cy="4767942"/>
          </a:xfrm>
        </p:spPr>
        <p:txBody>
          <a:bodyPr>
            <a:noAutofit/>
          </a:bodyPr>
          <a:lstStyle/>
          <a:p>
            <a:pPr algn="l"/>
            <a:r>
              <a:rPr lang="en-US" sz="3600" b="1" i="0" dirty="0">
                <a:solidFill>
                  <a:schemeClr val="accent2">
                    <a:lumMod val="50000"/>
                  </a:schemeClr>
                </a:solidFill>
                <a:effectLst/>
                <a:latin typeface="+mj-lt"/>
                <a:cs typeface="Arial" panose="020B0604020202020204" pitchFamily="34" charset="0"/>
              </a:rPr>
              <a:t>Sponsored by the </a:t>
            </a:r>
            <a:r>
              <a:rPr lang="en-US" sz="3600" b="1" dirty="0">
                <a:solidFill>
                  <a:schemeClr val="accent2">
                    <a:lumMod val="50000"/>
                  </a:schemeClr>
                </a:solidFill>
                <a:latin typeface="+mj-lt"/>
                <a:cs typeface="Arial" panose="020B0604020202020204" pitchFamily="34" charset="0"/>
              </a:rPr>
              <a:t>six</a:t>
            </a:r>
            <a:r>
              <a:rPr lang="en-US" sz="3600" b="1" i="0" dirty="0">
                <a:solidFill>
                  <a:schemeClr val="accent2">
                    <a:lumMod val="50000"/>
                  </a:schemeClr>
                </a:solidFill>
                <a:effectLst/>
                <a:latin typeface="+mj-lt"/>
                <a:cs typeface="Arial" panose="020B0604020202020204" pitchFamily="34" charset="0"/>
              </a:rPr>
              <a:t> Catholic parishes in the San Angelo area &amp; working in concert with local churches of various denominations and city social service agencies. Food, clothing and funding comes almost exclusively from parish support and private donations. Catholic Outreach depends on dedicated volunteers to keep its doors open</a:t>
            </a:r>
            <a:r>
              <a:rPr lang="en-US" sz="3600" b="1" i="0" dirty="0">
                <a:solidFill>
                  <a:schemeClr val="accent2">
                    <a:lumMod val="50000"/>
                  </a:schemeClr>
                </a:solidFill>
                <a:effectLst/>
                <a:latin typeface="Palatino Linotype" panose="02040502050505030304" pitchFamily="18" charset="0"/>
              </a:rPr>
              <a:t>.</a:t>
            </a:r>
            <a:endParaRPr lang="en-US" sz="3600" b="1" dirty="0">
              <a:solidFill>
                <a:schemeClr val="accent2">
                  <a:lumMod val="50000"/>
                </a:schemeClr>
              </a:solidFill>
              <a:latin typeface="Palatino Linotype" panose="02040502050505030304" pitchFamily="18" charset="0"/>
            </a:endParaRPr>
          </a:p>
        </p:txBody>
      </p:sp>
      <p:sp>
        <p:nvSpPr>
          <p:cNvPr id="4" name="Rectangle 3">
            <a:extLst>
              <a:ext uri="{FF2B5EF4-FFF2-40B4-BE49-F238E27FC236}">
                <a16:creationId xmlns:a16="http://schemas.microsoft.com/office/drawing/2014/main" id="{9F91145B-D0AC-C9B9-3441-036339B2504D}"/>
              </a:ext>
            </a:extLst>
          </p:cNvPr>
          <p:cNvSpPr/>
          <p:nvPr/>
        </p:nvSpPr>
        <p:spPr>
          <a:xfrm>
            <a:off x="1408659" y="0"/>
            <a:ext cx="9374681"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Welcome to </a:t>
            </a:r>
          </a:p>
          <a:p>
            <a:pPr algn="ctr"/>
            <a:r>
              <a:rPr lang="en-US" sz="5400" b="1" cap="none" spc="0" dirty="0">
                <a:ln w="22225">
                  <a:solidFill>
                    <a:schemeClr val="accent2"/>
                  </a:solidFill>
                  <a:prstDash val="solid"/>
                </a:ln>
                <a:solidFill>
                  <a:schemeClr val="accent2">
                    <a:lumMod val="40000"/>
                    <a:lumOff val="60000"/>
                  </a:schemeClr>
                </a:solidFill>
                <a:effectLst/>
              </a:rPr>
              <a:t>Catholic Outreach Services</a:t>
            </a:r>
          </a:p>
        </p:txBody>
      </p:sp>
    </p:spTree>
    <p:extLst>
      <p:ext uri="{BB962C8B-B14F-4D97-AF65-F5344CB8AC3E}">
        <p14:creationId xmlns:p14="http://schemas.microsoft.com/office/powerpoint/2010/main" val="9307242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824F-4C40-2265-E7F0-FAEB535C39EF}"/>
              </a:ext>
            </a:extLst>
          </p:cNvPr>
          <p:cNvSpPr>
            <a:spLocks noGrp="1"/>
          </p:cNvSpPr>
          <p:nvPr>
            <p:ph type="title"/>
          </p:nvPr>
        </p:nvSpPr>
        <p:spPr>
          <a:xfrm>
            <a:off x="677334" y="609600"/>
            <a:ext cx="8596668" cy="808653"/>
          </a:xfrm>
        </p:spPr>
        <p:txBody>
          <a:bodyPr/>
          <a:lstStyle/>
          <a:p>
            <a:pPr algn="ctr"/>
            <a:r>
              <a:rPr lang="en-US" dirty="0"/>
              <a:t>Volunteers Needed!</a:t>
            </a:r>
          </a:p>
        </p:txBody>
      </p:sp>
      <p:sp>
        <p:nvSpPr>
          <p:cNvPr id="3" name="Content Placeholder 2">
            <a:extLst>
              <a:ext uri="{FF2B5EF4-FFF2-40B4-BE49-F238E27FC236}">
                <a16:creationId xmlns:a16="http://schemas.microsoft.com/office/drawing/2014/main" id="{9CB7BEF1-E6B9-B92A-7647-8FE377076270}"/>
              </a:ext>
            </a:extLst>
          </p:cNvPr>
          <p:cNvSpPr>
            <a:spLocks noGrp="1"/>
          </p:cNvSpPr>
          <p:nvPr>
            <p:ph idx="1"/>
          </p:nvPr>
        </p:nvSpPr>
        <p:spPr>
          <a:xfrm>
            <a:off x="677334" y="1418253"/>
            <a:ext cx="8923866" cy="5103845"/>
          </a:xfrm>
        </p:spPr>
        <p:txBody>
          <a:bodyPr>
            <a:normAutofit lnSpcReduction="10000"/>
          </a:bodyPr>
          <a:lstStyle/>
          <a:p>
            <a:r>
              <a:rPr lang="en-US" sz="3600" dirty="0"/>
              <a:t>Morning and afternoon food preparation.</a:t>
            </a:r>
          </a:p>
          <a:p>
            <a:r>
              <a:rPr lang="en-US" sz="3600" dirty="0"/>
              <a:t>Pantry organization</a:t>
            </a:r>
          </a:p>
          <a:p>
            <a:r>
              <a:rPr lang="en-US" sz="3600" dirty="0"/>
              <a:t>Food box distribution</a:t>
            </a:r>
          </a:p>
          <a:p>
            <a:r>
              <a:rPr lang="en-US" sz="3600" dirty="0"/>
              <a:t>Sort and organize Shepherd’s closet</a:t>
            </a:r>
          </a:p>
          <a:p>
            <a:r>
              <a:rPr lang="en-US" sz="3600" dirty="0"/>
              <a:t>Receptionist</a:t>
            </a:r>
          </a:p>
          <a:p>
            <a:r>
              <a:rPr lang="en-US" sz="3600" dirty="0"/>
              <a:t>Bookkeeping</a:t>
            </a:r>
          </a:p>
          <a:p>
            <a:r>
              <a:rPr lang="en-US" sz="3600" dirty="0"/>
              <a:t>Marketing and fundraising</a:t>
            </a:r>
          </a:p>
          <a:p>
            <a:r>
              <a:rPr lang="en-US" sz="3600" dirty="0"/>
              <a:t>Data entry</a:t>
            </a:r>
          </a:p>
          <a:p>
            <a:endParaRPr lang="en-US" sz="4000" dirty="0"/>
          </a:p>
        </p:txBody>
      </p:sp>
    </p:spTree>
    <p:extLst>
      <p:ext uri="{BB962C8B-B14F-4D97-AF65-F5344CB8AC3E}">
        <p14:creationId xmlns:p14="http://schemas.microsoft.com/office/powerpoint/2010/main" val="3262540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CEE5-B840-4962-73EF-32D1CFC98617}"/>
              </a:ext>
            </a:extLst>
          </p:cNvPr>
          <p:cNvSpPr>
            <a:spLocks noGrp="1"/>
          </p:cNvSpPr>
          <p:nvPr>
            <p:ph type="title"/>
          </p:nvPr>
        </p:nvSpPr>
        <p:spPr>
          <a:xfrm>
            <a:off x="677334" y="609600"/>
            <a:ext cx="8596668" cy="827314"/>
          </a:xfrm>
        </p:spPr>
        <p:txBody>
          <a:bodyPr>
            <a:normAutofit fontScale="90000"/>
          </a:bodyPr>
          <a:lstStyle/>
          <a:p>
            <a:pPr algn="ctr"/>
            <a:r>
              <a:rPr lang="en-US" dirty="0"/>
              <a:t>Hours of Operation</a:t>
            </a:r>
            <a:br>
              <a:rPr lang="en-US" dirty="0"/>
            </a:br>
            <a:endParaRPr lang="en-US" dirty="0"/>
          </a:p>
        </p:txBody>
      </p:sp>
      <p:sp>
        <p:nvSpPr>
          <p:cNvPr id="3" name="Content Placeholder 2">
            <a:extLst>
              <a:ext uri="{FF2B5EF4-FFF2-40B4-BE49-F238E27FC236}">
                <a16:creationId xmlns:a16="http://schemas.microsoft.com/office/drawing/2014/main" id="{493D0B0A-0C52-6CA8-295D-A814F09C8E59}"/>
              </a:ext>
            </a:extLst>
          </p:cNvPr>
          <p:cNvSpPr>
            <a:spLocks noGrp="1"/>
          </p:cNvSpPr>
          <p:nvPr>
            <p:ph idx="1"/>
          </p:nvPr>
        </p:nvSpPr>
        <p:spPr>
          <a:xfrm>
            <a:off x="677334" y="1436914"/>
            <a:ext cx="8596668" cy="4991877"/>
          </a:xfrm>
        </p:spPr>
        <p:txBody>
          <a:bodyPr>
            <a:normAutofit/>
          </a:bodyPr>
          <a:lstStyle/>
          <a:p>
            <a:r>
              <a:rPr lang="en-US" sz="3600" dirty="0"/>
              <a:t>Catholic Outreach Services is open to the public 10:00am-2:00pm</a:t>
            </a:r>
          </a:p>
          <a:p>
            <a:r>
              <a:rPr lang="en-US" sz="3600" dirty="0"/>
              <a:t>Donations can be dropped off 10:00am-2:00pm</a:t>
            </a:r>
          </a:p>
          <a:p>
            <a:r>
              <a:rPr lang="en-US" sz="3600" dirty="0"/>
              <a:t>Volunteers in the kitchen are needed 9:00am-1:00pm and 4:00pm-7:00pm.</a:t>
            </a:r>
          </a:p>
          <a:p>
            <a:pPr marL="0" indent="0" algn="ctr">
              <a:buNone/>
            </a:pPr>
            <a:r>
              <a:rPr lang="en-US" sz="3600" dirty="0">
                <a:solidFill>
                  <a:srgbClr val="FF0000"/>
                </a:solidFill>
              </a:rPr>
              <a:t>Thank you for considering donating your time, food, items and financial support!</a:t>
            </a:r>
          </a:p>
          <a:p>
            <a:endParaRPr lang="en-US" dirty="0"/>
          </a:p>
        </p:txBody>
      </p:sp>
    </p:spTree>
    <p:extLst>
      <p:ext uri="{BB962C8B-B14F-4D97-AF65-F5344CB8AC3E}">
        <p14:creationId xmlns:p14="http://schemas.microsoft.com/office/powerpoint/2010/main" val="23487145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D29E-1DA5-AB9D-8F56-D127AE5C1EE9}"/>
              </a:ext>
            </a:extLst>
          </p:cNvPr>
          <p:cNvSpPr>
            <a:spLocks noGrp="1"/>
          </p:cNvSpPr>
          <p:nvPr>
            <p:ph type="title"/>
          </p:nvPr>
        </p:nvSpPr>
        <p:spPr>
          <a:xfrm>
            <a:off x="677334" y="1054358"/>
            <a:ext cx="8596668" cy="876041"/>
          </a:xfrm>
        </p:spPr>
        <p:txBody>
          <a:bodyPr/>
          <a:lstStyle/>
          <a:p>
            <a:pPr algn="ctr"/>
            <a:r>
              <a:rPr lang="en-US" dirty="0"/>
              <a:t>HISTORY</a:t>
            </a:r>
          </a:p>
        </p:txBody>
      </p:sp>
      <p:sp>
        <p:nvSpPr>
          <p:cNvPr id="3" name="Content Placeholder 2">
            <a:extLst>
              <a:ext uri="{FF2B5EF4-FFF2-40B4-BE49-F238E27FC236}">
                <a16:creationId xmlns:a16="http://schemas.microsoft.com/office/drawing/2014/main" id="{0758952F-8021-13F8-E0AB-A9ABB362A328}"/>
              </a:ext>
            </a:extLst>
          </p:cNvPr>
          <p:cNvSpPr>
            <a:spLocks noGrp="1"/>
          </p:cNvSpPr>
          <p:nvPr>
            <p:ph idx="1"/>
          </p:nvPr>
        </p:nvSpPr>
        <p:spPr/>
        <p:txBody>
          <a:bodyPr>
            <a:normAutofit/>
          </a:bodyPr>
          <a:lstStyle/>
          <a:p>
            <a:pPr lvl="1"/>
            <a:r>
              <a:rPr lang="en-US" sz="2400" dirty="0"/>
              <a:t>Catholic Charities organized in 1978 to help the poor and needy.</a:t>
            </a:r>
          </a:p>
          <a:p>
            <a:pPr lvl="1"/>
            <a:r>
              <a:rPr lang="en-US" sz="2400" dirty="0"/>
              <a:t>Name changed to St. Vincent de Paul Society in 1989.</a:t>
            </a:r>
          </a:p>
          <a:p>
            <a:pPr lvl="1"/>
            <a:r>
              <a:rPr lang="en-US" sz="2400" dirty="0"/>
              <a:t>Name changed to Catholic Outreach Services in 1996.</a:t>
            </a:r>
          </a:p>
          <a:p>
            <a:pPr lvl="1"/>
            <a:r>
              <a:rPr lang="en-US" sz="2400" dirty="0"/>
              <a:t>Thrift store closed in November 2018.</a:t>
            </a:r>
          </a:p>
          <a:p>
            <a:pPr lvl="1"/>
            <a:r>
              <a:rPr lang="en-US" sz="2400" dirty="0"/>
              <a:t>Reorganization and remodeling for opening in February 2021.</a:t>
            </a:r>
          </a:p>
          <a:p>
            <a:pPr lvl="1"/>
            <a:r>
              <a:rPr lang="en-US" sz="2400" dirty="0"/>
              <a:t>New and expanded services.</a:t>
            </a:r>
          </a:p>
        </p:txBody>
      </p:sp>
    </p:spTree>
    <p:extLst>
      <p:ext uri="{BB962C8B-B14F-4D97-AF65-F5344CB8AC3E}">
        <p14:creationId xmlns:p14="http://schemas.microsoft.com/office/powerpoint/2010/main" val="39589661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0F93-D869-DFA5-FFCB-A8DEC5243338}"/>
              </a:ext>
            </a:extLst>
          </p:cNvPr>
          <p:cNvSpPr>
            <a:spLocks noGrp="1"/>
          </p:cNvSpPr>
          <p:nvPr>
            <p:ph type="title"/>
          </p:nvPr>
        </p:nvSpPr>
        <p:spPr/>
        <p:txBody>
          <a:bodyPr/>
          <a:lstStyle/>
          <a:p>
            <a:pPr algn="ctr"/>
            <a:r>
              <a:rPr lang="en-US" dirty="0"/>
              <a:t>Mission and Vision</a:t>
            </a:r>
          </a:p>
        </p:txBody>
      </p:sp>
      <p:sp>
        <p:nvSpPr>
          <p:cNvPr id="3" name="Content Placeholder 2">
            <a:extLst>
              <a:ext uri="{FF2B5EF4-FFF2-40B4-BE49-F238E27FC236}">
                <a16:creationId xmlns:a16="http://schemas.microsoft.com/office/drawing/2014/main" id="{88803BDC-4DFD-2E40-74F3-A29518EEE9CD}"/>
              </a:ext>
            </a:extLst>
          </p:cNvPr>
          <p:cNvSpPr>
            <a:spLocks noGrp="1"/>
          </p:cNvSpPr>
          <p:nvPr>
            <p:ph idx="1"/>
          </p:nvPr>
        </p:nvSpPr>
        <p:spPr/>
        <p:txBody>
          <a:bodyPr>
            <a:normAutofit/>
          </a:bodyPr>
          <a:lstStyle/>
          <a:p>
            <a:pPr marL="0" indent="0">
              <a:buNone/>
            </a:pPr>
            <a:r>
              <a:rPr lang="en-US" sz="3200" dirty="0"/>
              <a:t>Recognizing the uniqueness and dignity of each human being, Catholic Outreach Services seeks to alleviate suffering by empowering individuals to use the gifts God has given them.  The goal is to help them live their lives to the best of their abilities in accordance with Matthew 25:35-40.</a:t>
            </a:r>
          </a:p>
        </p:txBody>
      </p:sp>
    </p:spTree>
    <p:extLst>
      <p:ext uri="{BB962C8B-B14F-4D97-AF65-F5344CB8AC3E}">
        <p14:creationId xmlns:p14="http://schemas.microsoft.com/office/powerpoint/2010/main" val="20741791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20828-25B2-C4F4-B4F3-856F096E44C2}"/>
              </a:ext>
            </a:extLst>
          </p:cNvPr>
          <p:cNvSpPr>
            <a:spLocks noGrp="1"/>
          </p:cNvSpPr>
          <p:nvPr>
            <p:ph idx="1"/>
          </p:nvPr>
        </p:nvSpPr>
        <p:spPr>
          <a:xfrm>
            <a:off x="658673" y="637593"/>
            <a:ext cx="8596668" cy="5249194"/>
          </a:xfrm>
        </p:spPr>
        <p:txBody>
          <a:bodyPr>
            <a:normAutofit lnSpcReduction="10000"/>
          </a:bodyPr>
          <a:lstStyle/>
          <a:p>
            <a:endParaRPr lang="en-US" dirty="0">
              <a:solidFill>
                <a:srgbClr val="C00000"/>
              </a:solidFill>
            </a:endParaRPr>
          </a:p>
          <a:p>
            <a:pPr marL="0" indent="0">
              <a:buNone/>
            </a:pPr>
            <a:r>
              <a:rPr lang="en-US" sz="2800" dirty="0">
                <a:solidFill>
                  <a:srgbClr val="C00000"/>
                </a:solidFill>
              </a:rPr>
              <a:t>“I was hungry, and you gave me food,</a:t>
            </a:r>
          </a:p>
          <a:p>
            <a:pPr marL="0" indent="0">
              <a:buNone/>
            </a:pPr>
            <a:r>
              <a:rPr lang="en-US" sz="2800" dirty="0">
                <a:solidFill>
                  <a:srgbClr val="C00000"/>
                </a:solidFill>
              </a:rPr>
              <a:t>I was thirsty and you gave me drink,</a:t>
            </a:r>
          </a:p>
          <a:p>
            <a:pPr marL="0" indent="0">
              <a:buNone/>
            </a:pPr>
            <a:r>
              <a:rPr lang="en-US" sz="2800" dirty="0">
                <a:solidFill>
                  <a:srgbClr val="C00000"/>
                </a:solidFill>
              </a:rPr>
              <a:t>I was </a:t>
            </a:r>
            <a:r>
              <a:rPr lang="en-US" sz="2800">
                <a:solidFill>
                  <a:srgbClr val="C00000"/>
                </a:solidFill>
              </a:rPr>
              <a:t>a stranger, </a:t>
            </a:r>
            <a:r>
              <a:rPr lang="en-US" sz="2800" dirty="0">
                <a:solidFill>
                  <a:srgbClr val="C00000"/>
                </a:solidFill>
              </a:rPr>
              <a:t>and you welcomed me,</a:t>
            </a:r>
          </a:p>
          <a:p>
            <a:pPr marL="0" indent="0">
              <a:buNone/>
            </a:pPr>
            <a:r>
              <a:rPr lang="en-US" sz="2800" dirty="0">
                <a:solidFill>
                  <a:srgbClr val="C00000"/>
                </a:solidFill>
              </a:rPr>
              <a:t>I was naked and you clothed me, </a:t>
            </a:r>
          </a:p>
          <a:p>
            <a:pPr marL="0" indent="0">
              <a:buNone/>
            </a:pPr>
            <a:r>
              <a:rPr lang="en-US" sz="2800" dirty="0">
                <a:solidFill>
                  <a:srgbClr val="C00000"/>
                </a:solidFill>
              </a:rPr>
              <a:t>I was ill and you comforted me,</a:t>
            </a:r>
          </a:p>
          <a:p>
            <a:pPr marL="0" indent="0">
              <a:buNone/>
            </a:pPr>
            <a:r>
              <a:rPr lang="en-US" sz="2800" dirty="0">
                <a:solidFill>
                  <a:srgbClr val="C00000"/>
                </a:solidFill>
              </a:rPr>
              <a:t>In prison and you came to visit me.</a:t>
            </a:r>
          </a:p>
          <a:p>
            <a:pPr marL="0" indent="0">
              <a:buNone/>
            </a:pPr>
            <a:r>
              <a:rPr lang="en-US" sz="2800" dirty="0">
                <a:solidFill>
                  <a:srgbClr val="C00000"/>
                </a:solidFill>
              </a:rPr>
              <a:t>I assure you, as often as you did it</a:t>
            </a:r>
          </a:p>
          <a:p>
            <a:pPr marL="0" indent="0">
              <a:buNone/>
            </a:pPr>
            <a:r>
              <a:rPr lang="en-US" sz="2800" dirty="0">
                <a:solidFill>
                  <a:srgbClr val="C00000"/>
                </a:solidFill>
              </a:rPr>
              <a:t>For one of my least ones, you did it for me.”</a:t>
            </a:r>
          </a:p>
          <a:p>
            <a:pPr marL="0" indent="0">
              <a:buNone/>
            </a:pPr>
            <a:r>
              <a:rPr lang="en-US" sz="2800" dirty="0">
                <a:solidFill>
                  <a:srgbClr val="C00000"/>
                </a:solidFill>
              </a:rPr>
              <a:t>                                             </a:t>
            </a:r>
            <a:r>
              <a:rPr lang="en-US" sz="2800" i="1" dirty="0">
                <a:solidFill>
                  <a:srgbClr val="C00000"/>
                </a:solidFill>
              </a:rPr>
              <a:t>Matthew 25:35-40</a:t>
            </a:r>
            <a:endParaRPr lang="en-US" sz="2800" dirty="0">
              <a:solidFill>
                <a:srgbClr val="C00000"/>
              </a:solidFill>
            </a:endParaRPr>
          </a:p>
        </p:txBody>
      </p:sp>
    </p:spTree>
    <p:extLst>
      <p:ext uri="{BB962C8B-B14F-4D97-AF65-F5344CB8AC3E}">
        <p14:creationId xmlns:p14="http://schemas.microsoft.com/office/powerpoint/2010/main" val="2640398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03BD-8D9B-FAAF-7B2D-B6153EA44F7C}"/>
              </a:ext>
            </a:extLst>
          </p:cNvPr>
          <p:cNvSpPr>
            <a:spLocks noGrp="1"/>
          </p:cNvSpPr>
          <p:nvPr>
            <p:ph type="title"/>
          </p:nvPr>
        </p:nvSpPr>
        <p:spPr>
          <a:xfrm>
            <a:off x="677334" y="609600"/>
            <a:ext cx="8596668" cy="873967"/>
          </a:xfrm>
        </p:spPr>
        <p:txBody>
          <a:bodyPr>
            <a:normAutofit/>
          </a:bodyPr>
          <a:lstStyle/>
          <a:p>
            <a:pPr algn="ctr"/>
            <a:r>
              <a:rPr lang="en-US" sz="4000" dirty="0">
                <a:solidFill>
                  <a:schemeClr val="accent1">
                    <a:lumMod val="50000"/>
                  </a:schemeClr>
                </a:solidFill>
              </a:rPr>
              <a:t>New and Expanded Services</a:t>
            </a:r>
          </a:p>
        </p:txBody>
      </p:sp>
      <p:sp>
        <p:nvSpPr>
          <p:cNvPr id="3" name="Content Placeholder 2">
            <a:extLst>
              <a:ext uri="{FF2B5EF4-FFF2-40B4-BE49-F238E27FC236}">
                <a16:creationId xmlns:a16="http://schemas.microsoft.com/office/drawing/2014/main" id="{55A45917-6601-AA0D-0C7E-CCA7192845CB}"/>
              </a:ext>
            </a:extLst>
          </p:cNvPr>
          <p:cNvSpPr>
            <a:spLocks noGrp="1"/>
          </p:cNvSpPr>
          <p:nvPr>
            <p:ph idx="1"/>
          </p:nvPr>
        </p:nvSpPr>
        <p:spPr>
          <a:xfrm>
            <a:off x="677334" y="1483566"/>
            <a:ext cx="8681270" cy="5374433"/>
          </a:xfrm>
        </p:spPr>
        <p:txBody>
          <a:bodyPr>
            <a:normAutofit fontScale="92500"/>
          </a:bodyPr>
          <a:lstStyle/>
          <a:p>
            <a:r>
              <a:rPr lang="en-US" sz="3900" dirty="0"/>
              <a:t>Sack lunches and hot meals</a:t>
            </a:r>
          </a:p>
          <a:p>
            <a:r>
              <a:rPr lang="en-US" sz="3900" dirty="0"/>
              <a:t>Food pantry bags 2x per month</a:t>
            </a:r>
          </a:p>
          <a:p>
            <a:r>
              <a:rPr lang="en-US" sz="3900" dirty="0"/>
              <a:t>Clothing, shoes, backpacks and bedding</a:t>
            </a:r>
          </a:p>
          <a:p>
            <a:r>
              <a:rPr lang="en-US" sz="3900" dirty="0"/>
              <a:t>Toiletries, towels, and shower passes to the YMCA</a:t>
            </a:r>
          </a:p>
          <a:p>
            <a:r>
              <a:rPr lang="en-US" sz="3900" dirty="0"/>
              <a:t>Rent, utilities, hotel, and medical &amp; prescription assistance</a:t>
            </a:r>
          </a:p>
          <a:p>
            <a:r>
              <a:rPr lang="en-US" sz="3900" dirty="0"/>
              <a:t>Case management for homeless </a:t>
            </a:r>
            <a:r>
              <a:rPr lang="en-US" sz="3900" dirty="0">
                <a:solidFill>
                  <a:srgbClr val="FF0000"/>
                </a:solidFill>
              </a:rPr>
              <a:t>*</a:t>
            </a:r>
            <a:endParaRPr lang="en-US" sz="3900" dirty="0"/>
          </a:p>
          <a:p>
            <a:endParaRPr lang="en-US" sz="3900" dirty="0"/>
          </a:p>
          <a:p>
            <a:pPr marL="0" indent="0">
              <a:buNone/>
            </a:pPr>
            <a:endParaRPr lang="en-US" sz="3900" dirty="0"/>
          </a:p>
          <a:p>
            <a:pPr marL="0" indent="0">
              <a:buNone/>
            </a:pPr>
            <a:endParaRPr lang="en-US" sz="2800" dirty="0"/>
          </a:p>
          <a:p>
            <a:endParaRPr lang="en-US" sz="2800" dirty="0"/>
          </a:p>
        </p:txBody>
      </p:sp>
    </p:spTree>
    <p:extLst>
      <p:ext uri="{BB962C8B-B14F-4D97-AF65-F5344CB8AC3E}">
        <p14:creationId xmlns:p14="http://schemas.microsoft.com/office/powerpoint/2010/main" val="4287359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A2C35-2FB9-0AFA-855B-0C2721332B7D}"/>
              </a:ext>
            </a:extLst>
          </p:cNvPr>
          <p:cNvSpPr>
            <a:spLocks noGrp="1"/>
          </p:cNvSpPr>
          <p:nvPr>
            <p:ph idx="1"/>
          </p:nvPr>
        </p:nvSpPr>
        <p:spPr>
          <a:xfrm>
            <a:off x="677334" y="690465"/>
            <a:ext cx="8596668" cy="5719666"/>
          </a:xfrm>
        </p:spPr>
        <p:txBody>
          <a:bodyPr>
            <a:normAutofit fontScale="92500" lnSpcReduction="10000"/>
          </a:bodyPr>
          <a:lstStyle/>
          <a:p>
            <a:r>
              <a:rPr lang="en-US" sz="4000" dirty="0"/>
              <a:t>Greyhound and city bus passes</a:t>
            </a:r>
          </a:p>
          <a:p>
            <a:r>
              <a:rPr lang="en-US" sz="4000" dirty="0"/>
              <a:t>Gas charity</a:t>
            </a:r>
          </a:p>
          <a:p>
            <a:r>
              <a:rPr lang="en-US" sz="4000" dirty="0"/>
              <a:t>Cell phone assistance for homeless</a:t>
            </a:r>
          </a:p>
          <a:p>
            <a:r>
              <a:rPr lang="en-US" sz="4000" dirty="0"/>
              <a:t>Emergency disaster relief</a:t>
            </a:r>
          </a:p>
          <a:p>
            <a:r>
              <a:rPr lang="en-US" sz="4000" dirty="0"/>
              <a:t>Referrals to other agencies as needed</a:t>
            </a:r>
          </a:p>
          <a:p>
            <a:r>
              <a:rPr lang="en-US" sz="4000" dirty="0"/>
              <a:t>Immigration services</a:t>
            </a:r>
          </a:p>
          <a:p>
            <a:r>
              <a:rPr lang="en-US" sz="4000" dirty="0"/>
              <a:t>Pro-life ministry</a:t>
            </a:r>
          </a:p>
          <a:p>
            <a:r>
              <a:rPr lang="en-US" sz="4000" dirty="0"/>
              <a:t>Educational programs</a:t>
            </a:r>
          </a:p>
          <a:p>
            <a:r>
              <a:rPr lang="en-US" sz="4000" dirty="0"/>
              <a:t>Prison and jail ministry</a:t>
            </a:r>
          </a:p>
          <a:p>
            <a:pPr marL="0" indent="0">
              <a:buNone/>
            </a:pPr>
            <a:endParaRPr lang="en-US" sz="4000" dirty="0"/>
          </a:p>
          <a:p>
            <a:endParaRPr lang="en-US" sz="4000" dirty="0"/>
          </a:p>
        </p:txBody>
      </p:sp>
    </p:spTree>
    <p:extLst>
      <p:ext uri="{BB962C8B-B14F-4D97-AF65-F5344CB8AC3E}">
        <p14:creationId xmlns:p14="http://schemas.microsoft.com/office/powerpoint/2010/main" val="1889959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E15E-A06C-BF67-58AF-E90E637133F6}"/>
              </a:ext>
            </a:extLst>
          </p:cNvPr>
          <p:cNvSpPr>
            <a:spLocks noGrp="1"/>
          </p:cNvSpPr>
          <p:nvPr>
            <p:ph type="title"/>
          </p:nvPr>
        </p:nvSpPr>
        <p:spPr>
          <a:xfrm>
            <a:off x="677334" y="195943"/>
            <a:ext cx="8596668" cy="1091681"/>
          </a:xfrm>
        </p:spPr>
        <p:txBody>
          <a:bodyPr>
            <a:normAutofit fontScale="90000"/>
          </a:bodyPr>
          <a:lstStyle/>
          <a:p>
            <a:pPr algn="ctr"/>
            <a:r>
              <a:rPr lang="en-US" dirty="0"/>
              <a:t>Sack Lunches and Hot Meals</a:t>
            </a:r>
            <a:br>
              <a:rPr lang="en-US" dirty="0"/>
            </a:br>
            <a:r>
              <a:rPr lang="en-US" dirty="0"/>
              <a:t>***made from scratch nutritious meals***</a:t>
            </a:r>
          </a:p>
        </p:txBody>
      </p:sp>
      <p:pic>
        <p:nvPicPr>
          <p:cNvPr id="5" name="Content Placeholder 4" descr="A picture containing cluttered&#10;&#10;Description automatically generated">
            <a:extLst>
              <a:ext uri="{FF2B5EF4-FFF2-40B4-BE49-F238E27FC236}">
                <a16:creationId xmlns:a16="http://schemas.microsoft.com/office/drawing/2014/main" id="{06C530F6-9A04-7405-7A3C-88C35C31D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96608" y="2044904"/>
            <a:ext cx="3690921" cy="2768191"/>
          </a:xfrm>
        </p:spPr>
      </p:pic>
      <p:pic>
        <p:nvPicPr>
          <p:cNvPr id="7" name="Picture 6" descr="A picture containing indoor, person, hospital room, working&#10;&#10;Description automatically generated">
            <a:extLst>
              <a:ext uri="{FF2B5EF4-FFF2-40B4-BE49-F238E27FC236}">
                <a16:creationId xmlns:a16="http://schemas.microsoft.com/office/drawing/2014/main" id="{14997ECE-A4BF-8BEA-4447-575A43F44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941" y="3034885"/>
            <a:ext cx="3789890" cy="2842417"/>
          </a:xfrm>
          <a:prstGeom prst="rect">
            <a:avLst/>
          </a:prstGeom>
        </p:spPr>
      </p:pic>
      <p:pic>
        <p:nvPicPr>
          <p:cNvPr id="9" name="Picture 8" descr="A picture containing indoor, kitchen, preparing&#10;&#10;Description automatically generated">
            <a:extLst>
              <a:ext uri="{FF2B5EF4-FFF2-40B4-BE49-F238E27FC236}">
                <a16:creationId xmlns:a16="http://schemas.microsoft.com/office/drawing/2014/main" id="{5A918023-4A58-8C68-3E65-41295DB8C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14245" y="2044905"/>
            <a:ext cx="3690920" cy="2768190"/>
          </a:xfrm>
          <a:prstGeom prst="rect">
            <a:avLst/>
          </a:prstGeom>
        </p:spPr>
      </p:pic>
    </p:spTree>
    <p:extLst>
      <p:ext uri="{BB962C8B-B14F-4D97-AF65-F5344CB8AC3E}">
        <p14:creationId xmlns:p14="http://schemas.microsoft.com/office/powerpoint/2010/main" val="25993864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26E8-E8C3-FE04-9AD0-C617291C549F}"/>
              </a:ext>
            </a:extLst>
          </p:cNvPr>
          <p:cNvSpPr>
            <a:spLocks noGrp="1"/>
          </p:cNvSpPr>
          <p:nvPr>
            <p:ph type="title"/>
          </p:nvPr>
        </p:nvSpPr>
        <p:spPr>
          <a:xfrm>
            <a:off x="677334" y="488302"/>
            <a:ext cx="8596668" cy="799322"/>
          </a:xfrm>
        </p:spPr>
        <p:txBody>
          <a:bodyPr/>
          <a:lstStyle/>
          <a:p>
            <a:pPr algn="ctr"/>
            <a:r>
              <a:rPr lang="en-US" dirty="0"/>
              <a:t>Food Pantry Bags </a:t>
            </a:r>
          </a:p>
        </p:txBody>
      </p:sp>
      <p:pic>
        <p:nvPicPr>
          <p:cNvPr id="5" name="Content Placeholder 4" descr="A picture containing text, indoor, person, closet&#10;&#10;Description automatically generated">
            <a:extLst>
              <a:ext uri="{FF2B5EF4-FFF2-40B4-BE49-F238E27FC236}">
                <a16:creationId xmlns:a16="http://schemas.microsoft.com/office/drawing/2014/main" id="{C2A614B8-A212-5341-D95A-F64FCBFF5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18301" y="1843964"/>
            <a:ext cx="3672260" cy="2754195"/>
          </a:xfrm>
        </p:spPr>
      </p:pic>
      <p:pic>
        <p:nvPicPr>
          <p:cNvPr id="7" name="Picture 6" descr="A picture containing text, cluttered&#10;&#10;Description automatically generated">
            <a:extLst>
              <a:ext uri="{FF2B5EF4-FFF2-40B4-BE49-F238E27FC236}">
                <a16:creationId xmlns:a16="http://schemas.microsoft.com/office/drawing/2014/main" id="{04076153-96AA-57BE-754A-38A371847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95094" y="3457646"/>
            <a:ext cx="3613073" cy="2709805"/>
          </a:xfrm>
          <a:prstGeom prst="rect">
            <a:avLst/>
          </a:prstGeom>
        </p:spPr>
      </p:pic>
      <p:pic>
        <p:nvPicPr>
          <p:cNvPr id="9" name="Picture 8" descr="A person holding a box&#10;&#10;Description automatically generated with medium confidence">
            <a:extLst>
              <a:ext uri="{FF2B5EF4-FFF2-40B4-BE49-F238E27FC236}">
                <a16:creationId xmlns:a16="http://schemas.microsoft.com/office/drawing/2014/main" id="{24873B9A-D3A6-55EE-2913-DCBF3B836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12700" y="1843963"/>
            <a:ext cx="3672262" cy="2754197"/>
          </a:xfrm>
          <a:prstGeom prst="rect">
            <a:avLst/>
          </a:prstGeom>
        </p:spPr>
      </p:pic>
    </p:spTree>
    <p:extLst>
      <p:ext uri="{BB962C8B-B14F-4D97-AF65-F5344CB8AC3E}">
        <p14:creationId xmlns:p14="http://schemas.microsoft.com/office/powerpoint/2010/main" val="2019267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5945</TotalTime>
  <Words>735</Words>
  <Application>Microsoft Office PowerPoint</Application>
  <PresentationFormat>Widescreen</PresentationFormat>
  <Paragraphs>147</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8" baseType="lpstr">
      <vt:lpstr>Arial</vt:lpstr>
      <vt:lpstr>Calibri</vt:lpstr>
      <vt:lpstr>Palatino Linotype</vt:lpstr>
      <vt:lpstr>Trebuchet MS</vt:lpstr>
      <vt:lpstr>Wingdings 3</vt:lpstr>
      <vt:lpstr>Facet</vt:lpstr>
      <vt:lpstr>PowerPoint Presentation</vt:lpstr>
      <vt:lpstr>PowerPoint Presentation</vt:lpstr>
      <vt:lpstr>HISTORY</vt:lpstr>
      <vt:lpstr>Mission and Vision</vt:lpstr>
      <vt:lpstr>PowerPoint Presentation</vt:lpstr>
      <vt:lpstr>New and Expanded Services</vt:lpstr>
      <vt:lpstr>PowerPoint Presentation</vt:lpstr>
      <vt:lpstr>Sack Lunches and Hot Meals ***made from scratch nutritious meals***</vt:lpstr>
      <vt:lpstr>Food Pantry Bags </vt:lpstr>
      <vt:lpstr>PowerPoint Presentation</vt:lpstr>
      <vt:lpstr>Shepherd’s Closet clothing, shoes, backpacks, bedding</vt:lpstr>
      <vt:lpstr>Toiletries, Towels, and Shower Passes to YMCA</vt:lpstr>
      <vt:lpstr>Rent, Utilities, Hotel, and Prescription Assistance Transportation and Bus Passes Referrals to Other Agencies (requires appointment) </vt:lpstr>
      <vt:lpstr>Educational Programs</vt:lpstr>
      <vt:lpstr>Immigration Services (requires appointment with Patricia Santana)</vt:lpstr>
      <vt:lpstr>Pro Life Ministry Coordinated by Stephanie Socha</vt:lpstr>
      <vt:lpstr>Numbers Served in 2023</vt:lpstr>
      <vt:lpstr>Sources of Funding</vt:lpstr>
      <vt:lpstr>Donations of Items Needed</vt:lpstr>
      <vt:lpstr>Volunteers Needed!</vt:lpstr>
      <vt:lpstr>Hours of Operation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Bentfield</dc:creator>
  <cp:lastModifiedBy>Vonda Wilde</cp:lastModifiedBy>
  <cp:revision>8</cp:revision>
  <dcterms:created xsi:type="dcterms:W3CDTF">2022-10-04T23:21:30Z</dcterms:created>
  <dcterms:modified xsi:type="dcterms:W3CDTF">2024-09-11T12:34:39Z</dcterms:modified>
</cp:coreProperties>
</file>